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32" r:id="rId1"/>
  </p:sldMasterIdLst>
  <p:sldIdLst>
    <p:sldId id="256" r:id="rId2"/>
    <p:sldId id="281" r:id="rId3"/>
    <p:sldId id="257" r:id="rId4"/>
    <p:sldId id="282" r:id="rId5"/>
    <p:sldId id="260" r:id="rId6"/>
    <p:sldId id="263" r:id="rId7"/>
    <p:sldId id="264" r:id="rId8"/>
    <p:sldId id="265" r:id="rId9"/>
    <p:sldId id="283" r:id="rId10"/>
    <p:sldId id="284" r:id="rId11"/>
    <p:sldId id="266" r:id="rId12"/>
    <p:sldId id="287" r:id="rId13"/>
    <p:sldId id="278" r:id="rId14"/>
    <p:sldId id="288" r:id="rId15"/>
    <p:sldId id="285" r:id="rId16"/>
    <p:sldId id="286" r:id="rId17"/>
  </p:sldIdLst>
  <p:sldSz cx="18288000" cy="10287000"/>
  <p:notesSz cx="6858000" cy="9144000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Oswald" panose="020B0604020202020204" charset="-52"/>
      <p:regular r:id="rId22"/>
      <p:bold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AEB"/>
    <a:srgbClr val="C5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43" autoAdjust="0"/>
  </p:normalViewPr>
  <p:slideViewPr>
    <p:cSldViewPr>
      <p:cViewPr varScale="1">
        <p:scale>
          <a:sx n="54" d="100"/>
          <a:sy n="54" d="100"/>
        </p:scale>
        <p:origin x="126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9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3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13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5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4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71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2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7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4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1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4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8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4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omsaf.zdrav.admin-smolensk.ru/" TargetMode="External"/><Relationship Id="rId2" Type="http://schemas.openxmlformats.org/officeDocument/2006/relationships/hyperlink" Target="http://pgu.admin-smolensk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omsaf.zdrav.admin-smolensk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 l="4306" t="6867" r="16013" b="13805"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685800" y="0"/>
            <a:ext cx="19677091" cy="7162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839"/>
              </a:lnSpc>
            </a:pPr>
            <a:r>
              <a:rPr lang="ru-RU" sz="6000" b="1" i="0" spc="320" dirty="0" smtClean="0">
                <a:latin typeface="Oswald"/>
              </a:rPr>
              <a:t>ОБЛАСТНОЕ ГОСУДАРСТВЕННОЕ АВТОНОМНОЕ УЧРЕЖДЕНИЕ ЗДРАВООХРАНЕНИЯ «САФОНОВСКАЯ ГОРОДСКАЯ СТОМАТОЛОГИЧЕСКАЯ ПОЛИКЛИНИКА</a:t>
            </a:r>
            <a:r>
              <a:rPr lang="ru-RU" sz="3600" b="1" i="0" spc="320" dirty="0" smtClean="0">
                <a:latin typeface="Oswald"/>
              </a:rPr>
              <a:t>»</a:t>
            </a:r>
            <a:endParaRPr lang="en-US" sz="3600" b="1" i="0" spc="320" dirty="0"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125057" y="9185738"/>
            <a:ext cx="18538114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ru-RU" sz="3500" b="1" spc="320" dirty="0">
                <a:solidFill>
                  <a:srgbClr val="FFFFFF"/>
                </a:solidFill>
                <a:latin typeface="Oswald"/>
              </a:rPr>
              <a:t>О ТОМ, КАК ПОЛУЧИТЬ МЕДИЦИНСКУЮ ПОМОЩЬ В </a:t>
            </a:r>
            <a:r>
              <a:rPr lang="ru-RU" sz="3500" b="1" spc="320" dirty="0" smtClean="0">
                <a:solidFill>
                  <a:srgbClr val="FFFFFF"/>
                </a:solidFill>
                <a:latin typeface="Oswald"/>
              </a:rPr>
              <a:t>НАШЕМ УЧРЕЖДЕНИИ</a:t>
            </a:r>
            <a:endParaRPr lang="en-US" sz="3500" b="1" spc="320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523659"/>
            <a:ext cx="18288000" cy="2807758"/>
            <a:chOff x="0" y="0"/>
            <a:chExt cx="4042959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6910108"/>
            <a:ext cx="18288000" cy="2807758"/>
            <a:chOff x="0" y="0"/>
            <a:chExt cx="4042959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5059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7277100"/>
            <a:ext cx="18288000" cy="2807758"/>
            <a:chOff x="0" y="0"/>
            <a:chExt cx="4042959" cy="508000"/>
          </a:xfrm>
        </p:grpSpPr>
        <p:sp>
          <p:nvSpPr>
            <p:cNvPr id="11" name="Freeform 11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0808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90293" y="1212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10</a:t>
            </a:r>
          </a:p>
        </p:txBody>
      </p:sp>
      <p:pic>
        <p:nvPicPr>
          <p:cNvPr id="7170" name="Picture 2" descr="http://stomsaf.zdrav.admin-smolensk.ru/admin/elfinder-1.2/files/lizensia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3287" r="1832" b="2958"/>
          <a:stretch/>
        </p:blipFill>
        <p:spPr bwMode="auto">
          <a:xfrm>
            <a:off x="5410200" y="0"/>
            <a:ext cx="7086601" cy="103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9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8361" y="247819"/>
            <a:ext cx="17148297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endParaRPr dirty="0"/>
          </a:p>
          <a:p>
            <a:pPr>
              <a:lnSpc>
                <a:spcPts val="5200"/>
              </a:lnSpc>
            </a:pPr>
            <a:endParaRPr lang="en-US" sz="4000" b="0" i="0" spc="404" dirty="0"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290293" y="247819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11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1143150" y="230943"/>
            <a:ext cx="16871476" cy="1872307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ru-RU" sz="5600" b="1" i="0" spc="700" dirty="0" smtClean="0">
                <a:solidFill>
                  <a:srgbClr val="FFFFFF"/>
                </a:solidFill>
                <a:latin typeface="Oswald"/>
              </a:rPr>
              <a:t>УСЛОВИЯ ОКАЗАНИЯ МЕДИЦИНСКОЙ ПОМОЩИ</a:t>
            </a:r>
            <a:endParaRPr lang="en-US" sz="5600" b="1" i="0" spc="70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019" y="2171700"/>
            <a:ext cx="1687147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Медицинская </a:t>
            </a:r>
            <a:r>
              <a:rPr lang="ru-RU" sz="2800" dirty="0"/>
              <a:t>помощь населению со стоматологическими заболеваниями  осуществляется по территориальному принципу непосредственно в поликлинике в рамках ОМС и платно. </a:t>
            </a:r>
          </a:p>
          <a:p>
            <a:pPr algn="just"/>
            <a:r>
              <a:rPr lang="ru-RU" sz="2800" dirty="0"/>
              <a:t>Для получения информации о приеме специалистов можно узнать по телефону регистратуры </a:t>
            </a:r>
            <a:r>
              <a:rPr lang="ru-RU" sz="2800" dirty="0" smtClean="0"/>
              <a:t>       </a:t>
            </a:r>
            <a:r>
              <a:rPr lang="ru-RU" sz="2800" b="1" dirty="0" smtClean="0"/>
              <a:t>+7 (</a:t>
            </a:r>
            <a:r>
              <a:rPr lang="ru-RU" sz="2800" b="1" dirty="0"/>
              <a:t>48142) 4-23-74</a:t>
            </a:r>
          </a:p>
          <a:p>
            <a:pPr algn="just"/>
            <a:r>
              <a:rPr lang="ru-RU" sz="2800" dirty="0"/>
              <a:t>	</a:t>
            </a:r>
            <a:r>
              <a:rPr lang="ru-RU" sz="2800" b="1" dirty="0" smtClean="0"/>
              <a:t>При </a:t>
            </a:r>
            <a:r>
              <a:rPr lang="ru-RU" sz="2800" b="1" dirty="0"/>
              <a:t>первичном или повторном обращении пациент обязан представить документ, удостоверяющий личность (паспорт, свидетельство о рождении) и действующий страховой полис.</a:t>
            </a:r>
            <a:r>
              <a:rPr lang="ru-RU" sz="2800" dirty="0"/>
              <a:t> </a:t>
            </a:r>
            <a:endParaRPr lang="ru-RU" sz="2800" dirty="0" smtClean="0"/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В </a:t>
            </a:r>
            <a:r>
              <a:rPr lang="ru-RU" sz="2800" dirty="0"/>
              <a:t>регистратуре учреждения при первичном обращении на пациента заводится медицинская карта амбулаторного больного, в которую вносятся следующие сведения о пациенте: ФИО (полностью), пол, дата рождения (число, месяц, год), адрес по данным прописки (регистрации) на основании документов, удостоверяющих личность (паспорт, свидетельство о рождении), серия и номер паспорта, свидетельства о рождении, серия и номер страхового медицинского полиса.</a:t>
            </a:r>
          </a:p>
          <a:p>
            <a:pPr algn="just"/>
            <a:r>
              <a:rPr lang="ru-RU" sz="2800" b="1" dirty="0"/>
              <a:t>Медицинская карта пациента является собственностью поликлиники и должна храниться в регистратуре.</a:t>
            </a:r>
            <a:endParaRPr lang="ru-RU" sz="2800" dirty="0"/>
          </a:p>
          <a:p>
            <a:pPr algn="just"/>
            <a:r>
              <a:rPr lang="ru-RU" sz="2800" dirty="0"/>
              <a:t>Медицинская карта на руки пациенту не выдается.</a:t>
            </a:r>
          </a:p>
          <a:p>
            <a:pPr algn="just"/>
            <a:r>
              <a:rPr lang="ru-RU" sz="2800" b="1" dirty="0"/>
              <a:t>Запрещен самовольный вынос медицинской карты из поликлиники без согласования с администрацией</a:t>
            </a:r>
            <a:r>
              <a:rPr lang="ru-RU" sz="2800" b="1" dirty="0" smtClean="0"/>
              <a:t>!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8361" y="247819"/>
            <a:ext cx="17148297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endParaRPr dirty="0"/>
          </a:p>
          <a:p>
            <a:pPr>
              <a:lnSpc>
                <a:spcPts val="5200"/>
              </a:lnSpc>
            </a:pPr>
            <a:endParaRPr lang="en-US" sz="4000" b="0" i="0" spc="404" dirty="0"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290293" y="247819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12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019" y="2171700"/>
            <a:ext cx="168714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Организация </a:t>
            </a:r>
            <a:r>
              <a:rPr lang="ru-RU" sz="2800" dirty="0"/>
              <a:t>предварительной записи пациентов на прием к врачам-специалистам в поликлинике осуществляется при их  непосредственном обращении в поликлинику, на региональном портале государственных и муниципальных услуг Смоленской области</a:t>
            </a:r>
            <a:r>
              <a:rPr lang="ru-RU" sz="2800" b="1" dirty="0"/>
              <a:t> </a:t>
            </a:r>
            <a:r>
              <a:rPr lang="ru-RU" sz="2800" b="1" u="sng" dirty="0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ru-RU" sz="2800" b="1" u="sng" dirty="0">
                <a:solidFill>
                  <a:srgbClr val="000000"/>
                </a:solidFill>
                <a:hlinkClick r:id="rId2"/>
              </a:rPr>
              <a:t>://pgu.admin-smolensk.ru</a:t>
            </a:r>
            <a:r>
              <a:rPr lang="ru-RU" sz="2800" b="1" u="sng" dirty="0" smtClean="0">
                <a:solidFill>
                  <a:srgbClr val="000000"/>
                </a:solidFill>
                <a:hlinkClick r:id="rId2"/>
              </a:rPr>
              <a:t>/</a:t>
            </a:r>
            <a:endParaRPr lang="ru-RU" sz="2800" b="1" dirty="0" smtClean="0">
              <a:solidFill>
                <a:srgbClr val="000000"/>
              </a:solidFill>
            </a:endParaRPr>
          </a:p>
          <a:p>
            <a:r>
              <a:rPr lang="ru-RU" sz="2800" b="1" dirty="0" smtClean="0"/>
              <a:t> 	</a:t>
            </a:r>
            <a:r>
              <a:rPr lang="ru-RU" sz="2800" dirty="0" smtClean="0"/>
              <a:t>Информацию </a:t>
            </a:r>
            <a:r>
              <a:rPr lang="ru-RU" sz="2800" dirty="0"/>
              <a:t>о  времени приема врачей всех специальностей, о порядке предварительной записи на прием  к врачам, о времени и месте приема населения главным врачом, пациент может получить в  регистратуре в устной форме и наглядно - с помощью информационных стендов,    расположенных  в  холле учреждения, на сайте учреждения </a:t>
            </a:r>
            <a:r>
              <a:rPr lang="ru-RU" sz="2800" dirty="0" smtClean="0">
                <a:hlinkClick r:id="rId3"/>
              </a:rPr>
              <a:t>http</a:t>
            </a:r>
            <a:r>
              <a:rPr lang="ru-RU" sz="2800" dirty="0">
                <a:hlinkClick r:id="rId3"/>
              </a:rPr>
              <a:t>://stomsaf.zdrav.admin-smolensk.ru</a:t>
            </a:r>
            <a:r>
              <a:rPr lang="ru-RU" sz="2800" dirty="0" smtClean="0">
                <a:hlinkClick r:id="rId3"/>
              </a:rPr>
              <a:t>/</a:t>
            </a:r>
            <a:endParaRPr lang="ru-RU" sz="2800" dirty="0"/>
          </a:p>
          <a:p>
            <a:r>
              <a:rPr lang="ru-RU" sz="2800" b="1" dirty="0"/>
              <a:t>	</a:t>
            </a:r>
            <a:r>
              <a:rPr lang="ru-RU" sz="2800" b="1" dirty="0" smtClean="0"/>
              <a:t> </a:t>
            </a:r>
            <a:r>
              <a:rPr lang="ru-RU" sz="2800" b="1" dirty="0"/>
              <a:t>В день приема перед посещением врача пациент обязан получить статистический талон  в регистратуре с предъявлением документа, удостоверяющего личность (паспорта, свидетельства о рождении) и действующего страхового полиса и передать его на приеме врачу или медсестре.</a:t>
            </a:r>
          </a:p>
        </p:txBody>
      </p:sp>
    </p:spTree>
    <p:extLst>
      <p:ext uri="{BB962C8B-B14F-4D97-AF65-F5344CB8AC3E}">
        <p14:creationId xmlns:p14="http://schemas.microsoft.com/office/powerpoint/2010/main" val="39349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8747" r="16222"/>
          <a:stretch>
            <a:fillRect/>
          </a:stretch>
        </p:blipFill>
        <p:spPr>
          <a:xfrm>
            <a:off x="0" y="1"/>
            <a:ext cx="51054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259300" y="9336230"/>
            <a:ext cx="1901541" cy="19015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406907" y="531019"/>
            <a:ext cx="9718793" cy="1231004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20"/>
              </a:lnSpc>
            </a:pPr>
            <a:r>
              <a:rPr lang="en-US" sz="8000" b="1" i="0" spc="576" dirty="0">
                <a:solidFill>
                  <a:schemeClr val="bg1"/>
                </a:solidFill>
                <a:latin typeface="Oswald"/>
              </a:rPr>
              <a:t>НАШИ КОНТАКТЫ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06903" y="2178924"/>
            <a:ext cx="12728697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73"/>
              </a:lnSpc>
            </a:pPr>
            <a:r>
              <a:rPr lang="ru-RU" sz="3994" b="1" spc="619" dirty="0" smtClean="0">
                <a:solidFill>
                  <a:srgbClr val="CD0808"/>
                </a:solidFill>
                <a:latin typeface="Oswald"/>
              </a:rPr>
              <a:t>ОБЛАСТНОЕ ГОСУДАРСТВЕННОЕ АВТОНОМНОЕ УЧРЕЖДЕНИЕ ЗДРАВООХРАНЕНИЯ «САФОНОВСКАЯ ГОРОДСКАЯ СТОМАТОЛОГИЧЕСКАЯ ПОЛИКЛИНИКА»</a:t>
            </a:r>
            <a:endParaRPr lang="en-US" sz="3994" b="1" i="0" spc="619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06903" y="5338867"/>
            <a:ext cx="10788090" cy="111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ru-RU" sz="2774" b="0" i="0" spc="208" dirty="0" smtClean="0">
                <a:latin typeface="Oswald"/>
              </a:rPr>
              <a:t>215500</a:t>
            </a:r>
            <a:r>
              <a:rPr lang="en-US" sz="2774" b="0" i="0" spc="208" dirty="0" smtClean="0">
                <a:latin typeface="Oswald"/>
              </a:rPr>
              <a:t>, </a:t>
            </a:r>
            <a:r>
              <a:rPr lang="ru-RU" sz="2774" b="0" i="0" spc="208" dirty="0" smtClean="0">
                <a:latin typeface="Oswald"/>
              </a:rPr>
              <a:t>СМОЛЕНСКАЯ ОБЛАСТЬ, </a:t>
            </a:r>
            <a:r>
              <a:rPr lang="en-US" sz="2774" b="0" i="0" spc="208" dirty="0" smtClean="0">
                <a:latin typeface="Oswald"/>
              </a:rPr>
              <a:t>Г</a:t>
            </a:r>
            <a:r>
              <a:rPr lang="en-US" sz="2774" b="0" i="0" spc="208" dirty="0">
                <a:latin typeface="Oswald"/>
              </a:rPr>
              <a:t>. </a:t>
            </a:r>
            <a:r>
              <a:rPr lang="ru-RU" sz="2774" spc="208" dirty="0" smtClean="0">
                <a:latin typeface="Oswald"/>
              </a:rPr>
              <a:t>САФОНОВО</a:t>
            </a:r>
            <a:r>
              <a:rPr lang="en-US" sz="2774" b="0" i="0" spc="208" dirty="0" smtClean="0">
                <a:latin typeface="Oswald"/>
              </a:rPr>
              <a:t>, </a:t>
            </a:r>
            <a:r>
              <a:rPr lang="en-US" sz="2774" b="0" i="0" spc="208" dirty="0">
                <a:latin typeface="Oswald"/>
              </a:rPr>
              <a:t>УЛ. </a:t>
            </a:r>
            <a:r>
              <a:rPr lang="ru-RU" sz="2774" b="0" i="0" spc="208" dirty="0" smtClean="0">
                <a:latin typeface="Oswald"/>
              </a:rPr>
              <a:t>РЕВОЛЮЦИОННАЯ</a:t>
            </a:r>
            <a:r>
              <a:rPr lang="en-US" sz="2774" b="0" i="0" spc="208" dirty="0" smtClean="0">
                <a:latin typeface="Oswald"/>
              </a:rPr>
              <a:t>, </a:t>
            </a:r>
            <a:r>
              <a:rPr lang="en-US" sz="2774" b="0" i="0" spc="208" dirty="0">
                <a:latin typeface="Oswald"/>
              </a:rPr>
              <a:t>Д. </a:t>
            </a:r>
            <a:r>
              <a:rPr lang="ru-RU" sz="2774" b="0" i="0" spc="208" dirty="0" smtClean="0">
                <a:latin typeface="Oswald"/>
              </a:rPr>
              <a:t>12</a:t>
            </a:r>
            <a:endParaRPr lang="en-US" sz="2774" b="0" i="0" spc="208" dirty="0">
              <a:latin typeface="Oswa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06903" y="6683862"/>
            <a:ext cx="10788090" cy="36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1997" b="0" i="0" spc="241" dirty="0">
                <a:latin typeface="Oswald"/>
              </a:rPr>
              <a:t>ЭЛЕКТРОННАЯ ПОЧТА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06903" y="7127583"/>
            <a:ext cx="10788090" cy="525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spc="208" dirty="0" smtClean="0">
                <a:latin typeface="Oswald"/>
              </a:rPr>
              <a:t>SAFSTOMATOLOG67@MAIL.RU</a:t>
            </a:r>
            <a:endParaRPr lang="en-US" sz="2774" b="0" i="0" spc="208" dirty="0">
              <a:latin typeface="Oswa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06903" y="8020545"/>
            <a:ext cx="10788090" cy="36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1997" b="0" i="0" spc="241" dirty="0" smtClean="0">
                <a:latin typeface="Oswald"/>
              </a:rPr>
              <a:t>КОНТАКТНЫ</a:t>
            </a:r>
            <a:r>
              <a:rPr lang="ru-RU" sz="1997" b="0" i="0" spc="241" dirty="0" smtClean="0">
                <a:latin typeface="Oswald"/>
              </a:rPr>
              <a:t>Е</a:t>
            </a:r>
            <a:r>
              <a:rPr lang="en-US" sz="1997" b="0" i="0" spc="241" dirty="0" smtClean="0">
                <a:latin typeface="Oswald"/>
              </a:rPr>
              <a:t> ТЕЛЕФОН</a:t>
            </a:r>
            <a:r>
              <a:rPr lang="ru-RU" sz="1997" b="0" i="0" spc="241" dirty="0" smtClean="0">
                <a:latin typeface="Oswald"/>
              </a:rPr>
              <a:t>Ы</a:t>
            </a:r>
            <a:endParaRPr lang="en-US" sz="1997" b="0" i="0" spc="241" dirty="0">
              <a:latin typeface="Oswa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06903" y="8418518"/>
            <a:ext cx="10788090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ru-RU" sz="2774" spc="208" dirty="0" smtClean="0">
                <a:latin typeface="Oswald"/>
              </a:rPr>
              <a:t>+ </a:t>
            </a:r>
            <a:r>
              <a:rPr lang="en-US" sz="2774" spc="208" dirty="0" smtClean="0">
                <a:latin typeface="Oswald"/>
              </a:rPr>
              <a:t>7 </a:t>
            </a:r>
            <a:r>
              <a:rPr lang="en-US" sz="2774" spc="208" dirty="0">
                <a:latin typeface="Oswald"/>
              </a:rPr>
              <a:t>(48142) </a:t>
            </a:r>
            <a:r>
              <a:rPr lang="en-US" sz="2774" spc="208" dirty="0" smtClean="0">
                <a:latin typeface="Oswald"/>
              </a:rPr>
              <a:t>4-</a:t>
            </a:r>
            <a:r>
              <a:rPr lang="ru-RU" sz="2774" spc="208" dirty="0" smtClean="0">
                <a:latin typeface="Oswald"/>
              </a:rPr>
              <a:t>23</a:t>
            </a:r>
            <a:r>
              <a:rPr lang="en-US" sz="2774" spc="208" dirty="0" smtClean="0">
                <a:latin typeface="Oswald"/>
              </a:rPr>
              <a:t>-</a:t>
            </a:r>
            <a:r>
              <a:rPr lang="ru-RU" sz="2774" spc="208" dirty="0" smtClean="0">
                <a:latin typeface="Oswald"/>
              </a:rPr>
              <a:t>74 РЕГИСТРАТУРА;</a:t>
            </a:r>
            <a:endParaRPr lang="ru-RU" sz="2774" b="0" i="0" spc="208" dirty="0" smtClean="0">
              <a:latin typeface="Oswald"/>
            </a:endParaRPr>
          </a:p>
          <a:p>
            <a:pPr>
              <a:lnSpc>
                <a:spcPts val="4577"/>
              </a:lnSpc>
            </a:pPr>
            <a:r>
              <a:rPr lang="en-US" sz="2774" b="0" i="0" spc="208" dirty="0" smtClean="0">
                <a:latin typeface="Oswald"/>
              </a:rPr>
              <a:t>+</a:t>
            </a:r>
            <a:r>
              <a:rPr lang="ru-RU" sz="2774" b="0" i="0" spc="208" dirty="0" smtClean="0">
                <a:latin typeface="Oswald"/>
              </a:rPr>
              <a:t> </a:t>
            </a:r>
            <a:r>
              <a:rPr lang="en-US" sz="2774" b="0" i="0" spc="208" dirty="0" smtClean="0">
                <a:latin typeface="Oswald"/>
              </a:rPr>
              <a:t>7 (48142) 4-11-60 </a:t>
            </a:r>
            <a:r>
              <a:rPr lang="ru-RU" sz="2774" b="0" i="0" spc="208" dirty="0" smtClean="0">
                <a:latin typeface="Oswald"/>
              </a:rPr>
              <a:t>ГЛАВНЫЙ ВРАЧ;</a:t>
            </a:r>
          </a:p>
          <a:p>
            <a:pPr>
              <a:lnSpc>
                <a:spcPts val="4577"/>
              </a:lnSpc>
            </a:pPr>
            <a:r>
              <a:rPr lang="en-US" sz="2774" spc="208" dirty="0">
                <a:latin typeface="Oswald"/>
              </a:rPr>
              <a:t>+ 7 (48142) </a:t>
            </a:r>
            <a:r>
              <a:rPr lang="en-US" sz="2774" spc="208" dirty="0" smtClean="0">
                <a:latin typeface="Oswald"/>
              </a:rPr>
              <a:t>4-1</a:t>
            </a:r>
            <a:r>
              <a:rPr lang="ru-RU" sz="2774" spc="208" dirty="0" smtClean="0">
                <a:latin typeface="Oswald"/>
              </a:rPr>
              <a:t>5</a:t>
            </a:r>
            <a:r>
              <a:rPr lang="en-US" sz="2774" spc="208" dirty="0" smtClean="0">
                <a:latin typeface="Oswald"/>
              </a:rPr>
              <a:t>-</a:t>
            </a:r>
            <a:r>
              <a:rPr lang="ru-RU" sz="2774" spc="208" dirty="0" smtClean="0">
                <a:latin typeface="Oswald"/>
              </a:rPr>
              <a:t>1</a:t>
            </a:r>
            <a:r>
              <a:rPr lang="en-US" sz="2774" spc="208" dirty="0" smtClean="0">
                <a:latin typeface="Oswald"/>
              </a:rPr>
              <a:t>0</a:t>
            </a:r>
            <a:r>
              <a:rPr lang="ru-RU" sz="2774" spc="208" dirty="0" smtClean="0">
                <a:latin typeface="Oswald"/>
              </a:rPr>
              <a:t> БУХГАЛТЕРИЯ.</a:t>
            </a:r>
            <a:endParaRPr lang="en-US" sz="2774" b="0" i="0" spc="208" dirty="0">
              <a:latin typeface="Oswa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290293" y="16399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13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8747" r="16222"/>
          <a:stretch>
            <a:fillRect/>
          </a:stretch>
        </p:blipFill>
        <p:spPr>
          <a:xfrm>
            <a:off x="0" y="1"/>
            <a:ext cx="51054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259300" y="9336230"/>
            <a:ext cx="1901541" cy="19015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28411" y="-65106"/>
            <a:ext cx="13563600" cy="1192249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20"/>
              </a:lnSpc>
            </a:pPr>
            <a:r>
              <a:rPr lang="ru-RU" sz="8000" b="1" i="0" spc="576" dirty="0" smtClean="0">
                <a:solidFill>
                  <a:schemeClr val="bg1"/>
                </a:solidFill>
                <a:latin typeface="Oswald"/>
              </a:rPr>
              <a:t>РЕЖИМ И ГРАФИК РАБОТЫ</a:t>
            </a:r>
            <a:endParaRPr lang="en-US" sz="8000" b="1" i="0" spc="576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97905" y="1317503"/>
            <a:ext cx="12801601" cy="9302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550" b="1" dirty="0"/>
              <a:t>П</a:t>
            </a:r>
            <a:r>
              <a:rPr lang="ru-RU" sz="2550" dirty="0" smtClean="0"/>
              <a:t>онедельник</a:t>
            </a:r>
            <a:endParaRPr lang="ru-RU" sz="2550" dirty="0"/>
          </a:p>
          <a:p>
            <a:r>
              <a:rPr lang="ru-RU" sz="2550" dirty="0"/>
              <a:t>Вторник</a:t>
            </a:r>
          </a:p>
          <a:p>
            <a:r>
              <a:rPr lang="ru-RU" sz="2550" dirty="0"/>
              <a:t>Среда                          с 8.00 – 20.00</a:t>
            </a:r>
            <a:br>
              <a:rPr lang="ru-RU" sz="2550" dirty="0"/>
            </a:br>
            <a:r>
              <a:rPr lang="ru-RU" sz="2550" dirty="0" smtClean="0"/>
              <a:t>Четверг</a:t>
            </a:r>
            <a:endParaRPr lang="ru-RU" sz="2550" dirty="0"/>
          </a:p>
          <a:p>
            <a:r>
              <a:rPr lang="ru-RU" sz="2550" dirty="0"/>
              <a:t>Пятница   </a:t>
            </a:r>
            <a:endParaRPr lang="ru-RU" sz="2550" dirty="0" smtClean="0"/>
          </a:p>
          <a:p>
            <a:endParaRPr lang="ru-RU" sz="2550" dirty="0"/>
          </a:p>
          <a:p>
            <a:r>
              <a:rPr lang="ru-RU" sz="2550" b="1" dirty="0"/>
              <a:t>Работа регистратуры:</a:t>
            </a:r>
            <a:r>
              <a:rPr lang="ru-RU" sz="2550" dirty="0"/>
              <a:t>  с 7.30 – 20.00;</a:t>
            </a:r>
          </a:p>
          <a:p>
            <a:r>
              <a:rPr lang="ru-RU" sz="2550" dirty="0"/>
              <a:t>Воскресные и праздничные дни: с 8.00 – </a:t>
            </a:r>
            <a:r>
              <a:rPr lang="ru-RU" sz="2550" dirty="0" smtClean="0"/>
              <a:t>14.00</a:t>
            </a:r>
            <a:endParaRPr lang="ru-RU" sz="2550" dirty="0"/>
          </a:p>
          <a:p>
            <a:r>
              <a:rPr lang="ru-RU" sz="2550" dirty="0"/>
              <a:t>Контактный </a:t>
            </a:r>
            <a:r>
              <a:rPr lang="ru-RU" sz="2550" dirty="0" smtClean="0"/>
              <a:t>телефон регистратуры : </a:t>
            </a:r>
            <a:r>
              <a:rPr lang="ru-RU" sz="2550" dirty="0"/>
              <a:t>8 (48142) 4-23-74</a:t>
            </a:r>
            <a:r>
              <a:rPr lang="ru-RU" sz="2550" dirty="0" smtClean="0"/>
              <a:t>.</a:t>
            </a:r>
          </a:p>
          <a:p>
            <a:endParaRPr lang="ru-RU" sz="2550" dirty="0" smtClean="0"/>
          </a:p>
          <a:p>
            <a:r>
              <a:rPr lang="ru-RU" sz="2550" b="1" dirty="0" smtClean="0"/>
              <a:t>Главный врач: </a:t>
            </a:r>
            <a:r>
              <a:rPr lang="ru-RU" sz="2550" b="1" dirty="0" smtClean="0"/>
              <a:t>Королев Юрий Васильевич,</a:t>
            </a:r>
            <a:r>
              <a:rPr lang="ru-RU" sz="2550" b="1" dirty="0"/>
              <a:t> прием </a:t>
            </a:r>
            <a:r>
              <a:rPr lang="ru-RU" sz="2550" b="1" dirty="0" smtClean="0"/>
              <a:t>граждан - </a:t>
            </a:r>
            <a:r>
              <a:rPr lang="ru-RU" sz="2550" dirty="0"/>
              <a:t>третья пятница месяца </a:t>
            </a:r>
            <a:r>
              <a:rPr lang="ru-RU" sz="2550" dirty="0" smtClean="0"/>
              <a:t>с </a:t>
            </a:r>
            <a:r>
              <a:rPr lang="ru-RU" sz="2550" dirty="0" smtClean="0"/>
              <a:t>15.00-16.00;</a:t>
            </a:r>
            <a:r>
              <a:rPr lang="ru-RU" sz="2550" dirty="0"/>
              <a:t> </a:t>
            </a:r>
          </a:p>
          <a:p>
            <a:r>
              <a:rPr lang="ru-RU" sz="2550" dirty="0" smtClean="0"/>
              <a:t>Контактный телефон: +7 (48142) 4-11-60;  </a:t>
            </a:r>
            <a:r>
              <a:rPr lang="ru-RU" sz="2550" b="1" dirty="0" smtClean="0"/>
              <a:t>e-</a:t>
            </a:r>
            <a:r>
              <a:rPr lang="ru-RU" sz="2550" b="1" dirty="0" err="1" smtClean="0"/>
              <a:t>mail</a:t>
            </a:r>
            <a:r>
              <a:rPr lang="ru-RU" sz="2550" b="1" dirty="0" smtClean="0"/>
              <a:t>: </a:t>
            </a:r>
            <a:r>
              <a:rPr lang="ru-RU" sz="2550" dirty="0" smtClean="0"/>
              <a:t>saf_stomatolog67@mail.ru</a:t>
            </a:r>
          </a:p>
          <a:p>
            <a:endParaRPr lang="ru-RU" sz="2550" dirty="0"/>
          </a:p>
          <a:p>
            <a:r>
              <a:rPr lang="ru-RU" sz="2550" b="1" dirty="0" smtClean="0"/>
              <a:t>Заведующий </a:t>
            </a:r>
            <a:r>
              <a:rPr lang="ru-RU" sz="2550" b="1" dirty="0"/>
              <a:t>терапевтическим отделением:</a:t>
            </a:r>
            <a:r>
              <a:rPr lang="ru-RU" sz="2550" dirty="0"/>
              <a:t> Фокина Татьяна Петровна, </a:t>
            </a:r>
            <a:endParaRPr lang="ru-RU" sz="2550" dirty="0" smtClean="0"/>
          </a:p>
          <a:p>
            <a:r>
              <a:rPr lang="ru-RU" sz="2550" dirty="0"/>
              <a:t>К</a:t>
            </a:r>
            <a:r>
              <a:rPr lang="ru-RU" sz="2550" dirty="0" smtClean="0"/>
              <a:t>онтактный</a:t>
            </a:r>
            <a:r>
              <a:rPr lang="ru-RU" sz="2550" dirty="0"/>
              <a:t> телефон: 8 (48142) 4-27-22.</a:t>
            </a:r>
          </a:p>
          <a:p>
            <a:r>
              <a:rPr lang="ru-RU" sz="2550" b="1" dirty="0" smtClean="0"/>
              <a:t>Заведующий </a:t>
            </a:r>
            <a:r>
              <a:rPr lang="ru-RU" sz="2550" b="1" dirty="0"/>
              <a:t>ортопедическим отделением: </a:t>
            </a:r>
            <a:r>
              <a:rPr lang="ru-RU" sz="2550" dirty="0" err="1"/>
              <a:t>Умеренкова</a:t>
            </a:r>
            <a:r>
              <a:rPr lang="ru-RU" sz="2550" dirty="0"/>
              <a:t> Валентина Васильевна, </a:t>
            </a:r>
            <a:endParaRPr lang="ru-RU" sz="2550" dirty="0" smtClean="0"/>
          </a:p>
          <a:p>
            <a:r>
              <a:rPr lang="ru-RU" sz="2550" dirty="0" smtClean="0"/>
              <a:t>Контактный</a:t>
            </a:r>
            <a:r>
              <a:rPr lang="ru-RU" sz="2550" dirty="0"/>
              <a:t> телефон: 8 (48142) 2-12-12. </a:t>
            </a:r>
            <a:endParaRPr lang="ru-RU" sz="2550" dirty="0" smtClean="0"/>
          </a:p>
          <a:p>
            <a:endParaRPr lang="ru-RU" sz="2550" dirty="0"/>
          </a:p>
          <a:p>
            <a:r>
              <a:rPr lang="ru-RU" sz="2550" b="1" dirty="0"/>
              <a:t>Работа бухгалтерии:</a:t>
            </a:r>
            <a:r>
              <a:rPr lang="ru-RU" sz="2550" dirty="0"/>
              <a:t> с 8.00 - 17.00;</a:t>
            </a:r>
          </a:p>
          <a:p>
            <a:r>
              <a:rPr lang="ru-RU" sz="2550" b="1" dirty="0"/>
              <a:t>Главный бухгалтер:</a:t>
            </a:r>
            <a:r>
              <a:rPr lang="ru-RU" sz="2550" dirty="0"/>
              <a:t> </a:t>
            </a:r>
            <a:r>
              <a:rPr lang="ru-RU" sz="2550" dirty="0" err="1"/>
              <a:t>Телешова</a:t>
            </a:r>
            <a:r>
              <a:rPr lang="ru-RU" sz="2550" dirty="0"/>
              <a:t> Елена Владимировна, </a:t>
            </a:r>
            <a:endParaRPr lang="ru-RU" sz="2550" dirty="0" smtClean="0"/>
          </a:p>
          <a:p>
            <a:r>
              <a:rPr lang="ru-RU" sz="2550" dirty="0" smtClean="0"/>
              <a:t>Контактный</a:t>
            </a:r>
            <a:r>
              <a:rPr lang="ru-RU" sz="2550" dirty="0"/>
              <a:t> телефон: 8 (48142) 4-15-10;  </a:t>
            </a:r>
            <a:r>
              <a:rPr lang="ru-RU" sz="2550" b="1" dirty="0" smtClean="0"/>
              <a:t>e-</a:t>
            </a:r>
            <a:r>
              <a:rPr lang="ru-RU" sz="2550" b="1" dirty="0" err="1" smtClean="0"/>
              <a:t>mail</a:t>
            </a:r>
            <a:r>
              <a:rPr lang="ru-RU" sz="2550" b="1" dirty="0"/>
              <a:t>:</a:t>
            </a:r>
            <a:r>
              <a:rPr lang="ru-RU" sz="2550" dirty="0"/>
              <a:t>  safstomatolog67@mail.ru </a:t>
            </a:r>
            <a:br>
              <a:rPr lang="ru-RU" sz="2550" dirty="0"/>
            </a:br>
            <a:endParaRPr lang="ru-RU" sz="2550" dirty="0"/>
          </a:p>
          <a:p>
            <a:endParaRPr lang="ru-RU" dirty="0"/>
          </a:p>
        </p:txBody>
      </p:sp>
      <p:sp>
        <p:nvSpPr>
          <p:cNvPr id="13" name="TextBox 13"/>
          <p:cNvSpPr txBox="1"/>
          <p:nvPr/>
        </p:nvSpPr>
        <p:spPr>
          <a:xfrm>
            <a:off x="17212363" y="12525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14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97628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90293" y="1212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15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1026" name="Picture 2" descr="http://stomsaf.zdrav.admin-smolensk.ru/admin/elfinder-1.2/files/kartarasp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1867706"/>
            <a:ext cx="18265588" cy="84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63770"/>
            <a:ext cx="113538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Oswald" panose="020B0604020202020204" charset="-52"/>
              </a:rPr>
              <a:t>СХЕМА ПРОЕЗДА</a:t>
            </a:r>
            <a:endParaRPr lang="ru-RU" sz="8000" b="1" dirty="0">
              <a:solidFill>
                <a:schemeClr val="bg1"/>
              </a:solidFill>
              <a:latin typeface="Oswa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541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90293" y="1212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16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1028" name="Picture 4" descr="http://stomsaf.zdrav.admin-smolensk.ru/admin/elfinder-1.2/files/shema%20proez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2461726" cy="10287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1404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1200" y="542716"/>
            <a:ext cx="9809254" cy="123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20"/>
              </a:lnSpc>
            </a:pPr>
            <a:r>
              <a:rPr lang="en-US" sz="8000" b="1" i="0" spc="576" dirty="0">
                <a:solidFill>
                  <a:srgbClr val="252827"/>
                </a:solidFill>
                <a:latin typeface="Oswald"/>
              </a:rPr>
              <a:t>СОДЕРЖАНИЕ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552700"/>
            <a:ext cx="167259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3600" spc="344" dirty="0" smtClean="0">
                <a:solidFill>
                  <a:srgbClr val="252827"/>
                </a:solidFill>
                <a:latin typeface="Oswald"/>
              </a:rPr>
              <a:t>Информация об учреждении…………………………………..…...3-4</a:t>
            </a:r>
          </a:p>
          <a:p>
            <a:pPr>
              <a:lnSpc>
                <a:spcPts val="3640"/>
              </a:lnSpc>
            </a:pPr>
            <a:endParaRPr lang="ru-RU" sz="3600" spc="344" dirty="0" smtClean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ru-RU" sz="3600" spc="344" dirty="0" smtClean="0">
                <a:solidFill>
                  <a:srgbClr val="252827"/>
                </a:solidFill>
                <a:latin typeface="Oswald"/>
              </a:rPr>
              <a:t>Виды, профили оказания медицинской помощи</a:t>
            </a:r>
            <a:r>
              <a:rPr lang="en-US" sz="3600" i="0" spc="344" dirty="0" smtClean="0">
                <a:solidFill>
                  <a:srgbClr val="252827"/>
                </a:solidFill>
                <a:latin typeface="Oswald"/>
              </a:rPr>
              <a:t>.......................</a:t>
            </a:r>
            <a:r>
              <a:rPr lang="ru-RU" sz="3600" i="0" spc="344" dirty="0" smtClean="0">
                <a:solidFill>
                  <a:srgbClr val="252827"/>
                </a:solidFill>
                <a:latin typeface="Oswald"/>
              </a:rPr>
              <a:t>..</a:t>
            </a:r>
            <a:r>
              <a:rPr lang="en-US" sz="3600" i="0" spc="344" dirty="0" smtClean="0">
                <a:solidFill>
                  <a:srgbClr val="252827"/>
                </a:solidFill>
                <a:latin typeface="Oswald"/>
              </a:rPr>
              <a:t>.</a:t>
            </a:r>
            <a:r>
              <a:rPr lang="ru-RU" sz="3600" i="0" spc="344" dirty="0" smtClean="0">
                <a:solidFill>
                  <a:srgbClr val="252827"/>
                </a:solidFill>
                <a:latin typeface="Oswald"/>
              </a:rPr>
              <a:t>.</a:t>
            </a:r>
            <a:r>
              <a:rPr lang="en-US" sz="3600" i="0" spc="344" dirty="0" smtClean="0">
                <a:solidFill>
                  <a:srgbClr val="252827"/>
                </a:solidFill>
                <a:latin typeface="Oswald"/>
              </a:rPr>
              <a:t>.</a:t>
            </a:r>
            <a:r>
              <a:rPr lang="ru-RU" sz="3600" i="0" spc="344" dirty="0" smtClean="0">
                <a:solidFill>
                  <a:srgbClr val="252827"/>
                </a:solidFill>
                <a:latin typeface="Oswald"/>
              </a:rPr>
              <a:t>5-10</a:t>
            </a:r>
          </a:p>
          <a:p>
            <a:pPr>
              <a:lnSpc>
                <a:spcPts val="3640"/>
              </a:lnSpc>
            </a:pPr>
            <a:endParaRPr lang="en-US" sz="360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ru-RU" sz="3600" i="0" spc="344" dirty="0" smtClean="0">
                <a:solidFill>
                  <a:srgbClr val="252827"/>
                </a:solidFill>
                <a:latin typeface="Oswald"/>
              </a:rPr>
              <a:t>Условия оказания медицинской помощи</a:t>
            </a:r>
            <a:r>
              <a:rPr lang="en-US" sz="3600" i="0" spc="344" dirty="0" smtClean="0">
                <a:solidFill>
                  <a:srgbClr val="252827"/>
                </a:solidFill>
                <a:latin typeface="Oswald"/>
              </a:rPr>
              <a:t>...</a:t>
            </a:r>
            <a:r>
              <a:rPr lang="ru-RU" sz="3600" i="0" spc="344" dirty="0" smtClean="0">
                <a:solidFill>
                  <a:srgbClr val="252827"/>
                </a:solidFill>
                <a:latin typeface="Oswald"/>
              </a:rPr>
              <a:t>..................</a:t>
            </a:r>
            <a:r>
              <a:rPr lang="en-US" sz="3600" i="0" spc="344" dirty="0" smtClean="0">
                <a:solidFill>
                  <a:srgbClr val="252827"/>
                </a:solidFill>
                <a:latin typeface="Oswald"/>
              </a:rPr>
              <a:t>.............</a:t>
            </a:r>
            <a:r>
              <a:rPr lang="ru-RU" sz="3600" i="0" spc="344" dirty="0" smtClean="0">
                <a:solidFill>
                  <a:srgbClr val="252827"/>
                </a:solidFill>
                <a:latin typeface="Oswald"/>
              </a:rPr>
              <a:t>..</a:t>
            </a:r>
            <a:r>
              <a:rPr lang="en-US" sz="3600" i="0" spc="344" dirty="0" smtClean="0">
                <a:solidFill>
                  <a:srgbClr val="252827"/>
                </a:solidFill>
                <a:latin typeface="Oswald"/>
              </a:rPr>
              <a:t>...</a:t>
            </a:r>
            <a:r>
              <a:rPr lang="ru-RU" sz="3600" i="0" spc="344" dirty="0" smtClean="0">
                <a:solidFill>
                  <a:srgbClr val="252827"/>
                </a:solidFill>
                <a:latin typeface="Oswald"/>
              </a:rPr>
              <a:t>11</a:t>
            </a:r>
            <a:r>
              <a:rPr lang="en-US" sz="3600" i="0" spc="344" dirty="0" smtClean="0">
                <a:solidFill>
                  <a:srgbClr val="252827"/>
                </a:solidFill>
                <a:latin typeface="Oswald"/>
              </a:rPr>
              <a:t>-</a:t>
            </a:r>
            <a:r>
              <a:rPr lang="ru-RU" sz="3600" i="0" spc="344" dirty="0" smtClean="0">
                <a:solidFill>
                  <a:srgbClr val="252827"/>
                </a:solidFill>
                <a:latin typeface="Oswald"/>
              </a:rPr>
              <a:t>12</a:t>
            </a:r>
          </a:p>
          <a:p>
            <a:pPr>
              <a:lnSpc>
                <a:spcPts val="3640"/>
              </a:lnSpc>
            </a:pPr>
            <a:endParaRPr lang="en-US" sz="3600" b="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3600" b="0" i="0" spc="344" dirty="0" err="1">
                <a:solidFill>
                  <a:srgbClr val="252827"/>
                </a:solidFill>
                <a:latin typeface="Oswald"/>
              </a:rPr>
              <a:t>Контакты</a:t>
            </a:r>
            <a:r>
              <a:rPr lang="en-US" sz="3600" b="0" i="0" spc="344" dirty="0" smtClean="0">
                <a:solidFill>
                  <a:srgbClr val="252827"/>
                </a:solidFill>
                <a:latin typeface="Oswald"/>
              </a:rPr>
              <a:t>....................................................................................</a:t>
            </a:r>
            <a:r>
              <a:rPr lang="ru-RU" sz="3600" b="0" i="0" spc="344" dirty="0" smtClean="0">
                <a:solidFill>
                  <a:srgbClr val="252827"/>
                </a:solidFill>
                <a:latin typeface="Oswald"/>
              </a:rPr>
              <a:t>........</a:t>
            </a:r>
            <a:r>
              <a:rPr lang="en-US" sz="3600" b="0" i="0" spc="344" dirty="0" smtClean="0">
                <a:solidFill>
                  <a:srgbClr val="252827"/>
                </a:solidFill>
                <a:latin typeface="Oswald"/>
              </a:rPr>
              <a:t>.</a:t>
            </a:r>
            <a:r>
              <a:rPr lang="ru-RU" sz="3600" b="0" i="0" spc="344" dirty="0" smtClean="0">
                <a:solidFill>
                  <a:srgbClr val="252827"/>
                </a:solidFill>
                <a:latin typeface="Oswald"/>
              </a:rPr>
              <a:t>13</a:t>
            </a:r>
          </a:p>
          <a:p>
            <a:pPr>
              <a:lnSpc>
                <a:spcPts val="3640"/>
              </a:lnSpc>
            </a:pPr>
            <a:endParaRPr lang="ru-RU" sz="3600" b="0" i="0" spc="344" dirty="0" smtClean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ru-RU" sz="3600" spc="344" dirty="0" smtClean="0">
                <a:solidFill>
                  <a:srgbClr val="252827"/>
                </a:solidFill>
                <a:latin typeface="Oswald"/>
              </a:rPr>
              <a:t>Режим и график работы ………………………………………….…..14</a:t>
            </a:r>
          </a:p>
          <a:p>
            <a:pPr>
              <a:lnSpc>
                <a:spcPts val="3640"/>
              </a:lnSpc>
            </a:pPr>
            <a:endParaRPr lang="ru-RU" sz="3600" spc="344" dirty="0" smtClean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ru-RU" sz="3600" b="0" i="0" spc="344" dirty="0" smtClean="0">
                <a:solidFill>
                  <a:srgbClr val="252827"/>
                </a:solidFill>
                <a:latin typeface="Oswald"/>
              </a:rPr>
              <a:t>Схема проезда ………………………………………………….....15-16</a:t>
            </a:r>
            <a:endParaRPr lang="en-US" sz="3600" b="0" i="0" spc="344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endParaRPr lang="en-US" sz="3600" b="0" i="0" spc="344" dirty="0">
              <a:solidFill>
                <a:srgbClr val="252827"/>
              </a:solidFill>
              <a:latin typeface="Oswa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872841" y="9258300"/>
            <a:ext cx="1901541" cy="19015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062221" y="-545662"/>
            <a:ext cx="1901541" cy="190154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80788" y="1784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157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872841" y="9258300"/>
            <a:ext cx="1901541" cy="19015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062221" y="-545661"/>
            <a:ext cx="1901541" cy="11536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290293" y="202225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3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68851"/>
              </p:ext>
            </p:extLst>
          </p:nvPr>
        </p:nvGraphicFramePr>
        <p:xfrm>
          <a:off x="381000" y="876300"/>
          <a:ext cx="17449800" cy="8778240"/>
        </p:xfrm>
        <a:graphic>
          <a:graphicData uri="http://schemas.openxmlformats.org/drawingml/2006/table">
            <a:tbl>
              <a:tblPr/>
              <a:tblGrid>
                <a:gridCol w="8724900">
                  <a:extLst>
                    <a:ext uri="{9D8B030D-6E8A-4147-A177-3AD203B41FA5}">
                      <a16:colId xmlns:a16="http://schemas.microsoft.com/office/drawing/2014/main" val="643940381"/>
                    </a:ext>
                  </a:extLst>
                </a:gridCol>
                <a:gridCol w="8724900">
                  <a:extLst>
                    <a:ext uri="{9D8B030D-6E8A-4147-A177-3AD203B41FA5}">
                      <a16:colId xmlns:a16="http://schemas.microsoft.com/office/drawing/2014/main" val="2347128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3600" dirty="0">
                          <a:effectLst/>
                        </a:rPr>
                        <a:t>Полное наименование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3600" b="1" dirty="0">
                          <a:effectLst/>
                        </a:rPr>
                        <a:t>ОБЛАСТНОЕ ГОСУДАРСТВЕННОЕ АВТОНОМНОЕ УЧРЕЖДЕНИЕ ЗДРАВООХРАНЕНИЯ "САФОНОВСКАЯ ГОРОДСКАЯ СТОМАТОЛОГИЧЕСКАЯ ПОЛИКЛИНИКА"</a:t>
                      </a:r>
                      <a:endParaRPr lang="ru-RU" sz="3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40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3600">
                          <a:effectLst/>
                        </a:rPr>
                        <a:t>Дата государственной регистрации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600" b="1" dirty="0">
                          <a:effectLst/>
                        </a:rPr>
                        <a:t>22.12.1992 г.</a:t>
                      </a:r>
                      <a:r>
                        <a:rPr lang="ru-RU" sz="3600" dirty="0">
                          <a:effectLst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618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3600">
                          <a:effectLst/>
                        </a:rPr>
                        <a:t>Учредитель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3600" b="1" dirty="0">
                          <a:effectLst/>
                        </a:rPr>
                        <a:t>Администрация Смоленской области, Департамент Смоленской области по здравоохранению. </a:t>
                      </a:r>
                      <a:br>
                        <a:rPr lang="ru-RU" sz="3600" b="1" dirty="0">
                          <a:effectLst/>
                        </a:rPr>
                      </a:br>
                      <a:r>
                        <a:rPr lang="ru-RU" sz="3600" b="1" dirty="0">
                          <a:effectLst/>
                        </a:rPr>
                        <a:t>Адрес: г. Смоленск, пл. Ленина, д. 1</a:t>
                      </a:r>
                      <a:endParaRPr lang="ru-RU" sz="3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583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3600" dirty="0">
                          <a:effectLst/>
                        </a:rPr>
                        <a:t>Фактический </a:t>
                      </a:r>
                      <a:r>
                        <a:rPr lang="ru-RU" sz="3600" dirty="0" smtClean="0">
                          <a:effectLst/>
                        </a:rPr>
                        <a:t>адрес,</a:t>
                      </a:r>
                      <a:endParaRPr lang="ru-RU" sz="3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fontAlgn="t"/>
                      <a:r>
                        <a:rPr lang="ru-RU" sz="3600" b="1" dirty="0">
                          <a:effectLst/>
                        </a:rPr>
                        <a:t>215500 , РФ, Смоленская обл., гор. Сафоново, ул</a:t>
                      </a:r>
                      <a:r>
                        <a:rPr lang="ru-RU" sz="3600" b="1" dirty="0" smtClean="0">
                          <a:effectLst/>
                        </a:rPr>
                        <a:t>. Революционная</a:t>
                      </a:r>
                      <a:r>
                        <a:rPr lang="ru-RU" sz="3600" b="1" dirty="0">
                          <a:effectLst/>
                        </a:rPr>
                        <a:t>, д.12</a:t>
                      </a:r>
                      <a:r>
                        <a:rPr lang="ru-RU" sz="3600" dirty="0">
                          <a:effectLst/>
                        </a:rPr>
                        <a:t/>
                      </a:r>
                      <a:br>
                        <a:rPr lang="ru-RU" sz="3600" dirty="0">
                          <a:effectLst/>
                        </a:rPr>
                      </a:br>
                      <a:endParaRPr lang="ru-RU" sz="3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096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effectLst/>
                        </a:rPr>
                        <a:t>юридический адрес,</a:t>
                      </a:r>
                      <a:r>
                        <a:rPr lang="ru-RU" sz="3600" dirty="0">
                          <a:effectLst/>
                        </a:rPr>
                        <a:t> </a:t>
                      </a:r>
                      <a:br>
                        <a:rPr lang="ru-RU" sz="3600" dirty="0">
                          <a:effectLst/>
                        </a:rPr>
                      </a:br>
                      <a:r>
                        <a:rPr lang="ru-RU" sz="3600" dirty="0" smtClean="0">
                          <a:effectLst/>
                        </a:rPr>
                        <a:t>почтовый адрес</a:t>
                      </a:r>
                    </a:p>
                    <a:p>
                      <a:pPr fontAlgn="t"/>
                      <a:endParaRPr lang="ru-RU" sz="3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607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 sz="3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369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872841" y="9258300"/>
            <a:ext cx="1901541" cy="19015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062221" y="-545662"/>
            <a:ext cx="1901541" cy="190154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380788" y="1784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4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2050" name="Picture 2" descr="http://stomsaf.zdrav.admin-smolensk.ru/admin/elfinder-1.2/files/polic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7" y="0"/>
            <a:ext cx="1665164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3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074" y="30079"/>
            <a:ext cx="18288000" cy="10118342"/>
            <a:chOff x="0" y="0"/>
            <a:chExt cx="25603200" cy="1459039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5000"/>
            </a:blip>
            <a:srcRect t="28300" b="28300"/>
            <a:stretch>
              <a:fillRect/>
            </a:stretch>
          </p:blipFill>
          <p:spPr>
            <a:xfrm>
              <a:off x="0" y="0"/>
              <a:ext cx="25603200" cy="741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25000"/>
            </a:blip>
            <a:srcRect t="28260" b="28260"/>
            <a:stretch>
              <a:fillRect/>
            </a:stretch>
          </p:blipFill>
          <p:spPr>
            <a:xfrm>
              <a:off x="0" y="7173599"/>
              <a:ext cx="25603200" cy="74168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511071"/>
            <a:ext cx="16363950" cy="3225531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6" name="TextBox 6"/>
          <p:cNvSpPr txBox="1"/>
          <p:nvPr/>
        </p:nvSpPr>
        <p:spPr>
          <a:xfrm>
            <a:off x="1317564" y="927630"/>
            <a:ext cx="1565287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6000" b="1" i="0" spc="484" dirty="0" smtClean="0">
                <a:solidFill>
                  <a:srgbClr val="FFFFFF"/>
                </a:solidFill>
                <a:latin typeface="Oswald"/>
              </a:rPr>
              <a:t>ОКАЗАНИЕ МЕДИЦИНСКОЙ ПОМОЩИ</a:t>
            </a:r>
            <a:endParaRPr lang="en-US" sz="6000" b="1" i="0" spc="484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0389" y="1930725"/>
            <a:ext cx="16300572" cy="152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В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Российской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Федерации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можно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получить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медицинскую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в </a:t>
            </a:r>
            <a:r>
              <a:rPr lang="ru-RU" sz="2500" b="0" i="0" spc="100" dirty="0" smtClean="0">
                <a:solidFill>
                  <a:srgbClr val="D9D9D9"/>
                </a:solidFill>
                <a:latin typeface="Oswald"/>
              </a:rPr>
              <a:t>амбулаторных и стационарных условиях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в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выборе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условий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лечения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пациенту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оказывает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медицинская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организация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в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соответствии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с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запросом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 smtClean="0">
                <a:solidFill>
                  <a:srgbClr val="D9D9D9"/>
                </a:solidFill>
                <a:latin typeface="Oswald"/>
              </a:rPr>
              <a:t>пациента</a:t>
            </a:r>
            <a:r>
              <a:rPr lang="en-US" sz="2500" b="0" i="0" spc="100" dirty="0" smtClean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ts val="3125"/>
              </a:lnSpc>
            </a:pPr>
            <a:endParaRPr lang="en-US" sz="2500" b="0" i="0" spc="100" dirty="0">
              <a:solidFill>
                <a:srgbClr val="D9D9D9"/>
              </a:solidFill>
              <a:latin typeface="Oswa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421146" y="3993059"/>
            <a:ext cx="6456654" cy="5997474"/>
            <a:chOff x="0" y="0"/>
            <a:chExt cx="5765800" cy="635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2" name="TextBox 12"/>
          <p:cNvSpPr txBox="1"/>
          <p:nvPr/>
        </p:nvSpPr>
        <p:spPr>
          <a:xfrm>
            <a:off x="6460612" y="4217594"/>
            <a:ext cx="6417188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944" dirty="0" smtClean="0">
                <a:solidFill>
                  <a:srgbClr val="C00000"/>
                </a:solidFill>
                <a:latin typeface="Oswald" panose="020B0604020202020204" charset="-52"/>
                <a:cs typeface="Arial" panose="020B0604020202020204" pitchFamily="34" charset="0"/>
              </a:rPr>
              <a:t>АМБУЛАТОРНО</a:t>
            </a:r>
            <a:r>
              <a:rPr lang="ru-RU" sz="3200" b="1" spc="944" dirty="0" smtClean="0">
                <a:solidFill>
                  <a:srgbClr val="C00000"/>
                </a:solidFill>
                <a:latin typeface="Oswald" panose="020B0604020202020204" charset="-52"/>
                <a:cs typeface="Arial" panose="020B0604020202020204" pitchFamily="34" charset="0"/>
              </a:rPr>
              <a:t>- ПОЛИКЛИНИЧЕСКАЯ МЕДИЦИНСКАЯ ПОМОЩЬ</a:t>
            </a:r>
            <a:endParaRPr lang="en-US" sz="3200" b="1" spc="944" dirty="0">
              <a:solidFill>
                <a:srgbClr val="C00000"/>
              </a:solidFill>
              <a:latin typeface="Oswald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60612" y="6991796"/>
            <a:ext cx="6417188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3200" dirty="0">
                <a:solidFill>
                  <a:srgbClr val="000000"/>
                </a:solidFill>
                <a:latin typeface="Oswald"/>
              </a:rPr>
              <a:t>УЗНАЙТЕ ПОДРОБНЕЕ НА САЙТЕ </a:t>
            </a:r>
            <a:r>
              <a:rPr lang="ru-RU" sz="3200" dirty="0" smtClean="0">
                <a:solidFill>
                  <a:srgbClr val="000000"/>
                </a:solidFill>
                <a:latin typeface="Oswald"/>
              </a:rPr>
              <a:t>НАШЕЙ</a:t>
            </a:r>
            <a:r>
              <a:rPr lang="en-US" sz="3200" dirty="0" smtClean="0">
                <a:solidFill>
                  <a:srgbClr val="000000"/>
                </a:solidFill>
                <a:latin typeface="Oswald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Oswald"/>
              </a:rPr>
              <a:t>МЕДИЦИНСКОЙ </a:t>
            </a:r>
            <a:r>
              <a:rPr lang="en-US" sz="3200" dirty="0" smtClean="0">
                <a:solidFill>
                  <a:srgbClr val="000000"/>
                </a:solidFill>
                <a:latin typeface="Oswald"/>
              </a:rPr>
              <a:t>ОРГАНИЗАЦИИ</a:t>
            </a:r>
            <a:endParaRPr lang="ru-RU" sz="3200" dirty="0" smtClean="0">
              <a:solidFill>
                <a:srgbClr val="000000"/>
              </a:solidFill>
              <a:latin typeface="Oswald"/>
            </a:endParaRPr>
          </a:p>
          <a:p>
            <a:pPr algn="ctr">
              <a:lnSpc>
                <a:spcPts val="2940"/>
              </a:lnSpc>
            </a:pPr>
            <a:r>
              <a:rPr lang="en-US" sz="3200" dirty="0" smtClean="0">
                <a:solidFill>
                  <a:srgbClr val="C00000"/>
                </a:solidFill>
                <a:hlinkClick r:id="rId4"/>
              </a:rPr>
              <a:t>http://stomsaf.zdrav.admin-smolensk.ru</a:t>
            </a:r>
            <a:endParaRPr lang="en-US" sz="3200" dirty="0">
              <a:solidFill>
                <a:srgbClr val="C00000"/>
              </a:solidFill>
              <a:latin typeface="Oswa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290293" y="2546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4848225"/>
            <a:ext cx="4592607" cy="5438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511914" y="6459733"/>
            <a:ext cx="3930773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ru-RU" sz="2660" b="1" i="0" spc="321" dirty="0" smtClean="0">
                <a:solidFill>
                  <a:srgbClr val="252827"/>
                </a:solidFill>
                <a:latin typeface="Oswald"/>
              </a:rPr>
              <a:t>СТОМАТОЛОГИЯ ОБЩЕЙ ПРАКТИКИ</a:t>
            </a:r>
            <a:endParaRPr lang="en-US" sz="2660" b="1" i="0" spc="32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592607" y="4848225"/>
            <a:ext cx="4591050" cy="543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062419" y="6715572"/>
            <a:ext cx="3879972" cy="84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ru-RU" sz="2800" b="1" i="0" spc="148" dirty="0" smtClean="0">
                <a:solidFill>
                  <a:srgbClr val="252827"/>
                </a:solidFill>
                <a:latin typeface="Oswald"/>
              </a:rPr>
              <a:t>СТОМАТОЛОГИЯ ТЕРАПЕВТИЧЕСКАЯ</a:t>
            </a:r>
            <a:endParaRPr lang="en-US" sz="2800" b="1" i="0" spc="14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9180543" y="4848225"/>
            <a:ext cx="4514850" cy="5438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13695393" y="4848225"/>
            <a:ext cx="4592607" cy="5438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3876709" y="6425644"/>
            <a:ext cx="4032372" cy="109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i="0" spc="148" dirty="0" smtClean="0">
                <a:solidFill>
                  <a:srgbClr val="252827"/>
                </a:solidFill>
                <a:latin typeface="Oswald"/>
              </a:rPr>
              <a:t>СТОМАТОЛОГИЯ ОРТОПЕДИЧЕСКАЯ</a:t>
            </a:r>
            <a:endParaRPr lang="en-US" sz="2800" b="1" i="0" spc="33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6119" y="981075"/>
            <a:ext cx="16071972" cy="187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ru-RU" sz="8000" b="1" i="0" spc="700" dirty="0" smtClean="0">
                <a:solidFill>
                  <a:srgbClr val="FFFFFF"/>
                </a:solidFill>
                <a:latin typeface="Oswald"/>
              </a:rPr>
              <a:t>ВИДЫ МЕДИЦИНСКОЙ ПОМОЩИ</a:t>
            </a:r>
            <a:endParaRPr lang="en-US" sz="8000" b="1" i="0" spc="700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7290293" y="35671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6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9574155" y="6459733"/>
            <a:ext cx="3879972" cy="109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ru-RU" sz="2800" b="1" i="0" spc="148" dirty="0" smtClean="0">
                <a:solidFill>
                  <a:srgbClr val="252827"/>
                </a:solidFill>
                <a:latin typeface="Oswald"/>
              </a:rPr>
              <a:t>СТОМАТОЛОГИЯ ХИРУРГИЧЕСКАЯ</a:t>
            </a:r>
            <a:endParaRPr lang="en-US" sz="2800" b="1" i="0" spc="338" dirty="0">
              <a:solidFill>
                <a:srgbClr val="252827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3547" y="5846311"/>
            <a:ext cx="3686119" cy="50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660" b="1" i="0" spc="321" dirty="0">
                <a:solidFill>
                  <a:srgbClr val="252827"/>
                </a:solidFill>
                <a:latin typeface="Oswald"/>
              </a:rPr>
              <a:t>РЕАБИЛИТАЦИЯ</a:t>
            </a:r>
          </a:p>
        </p:txBody>
      </p:sp>
      <p:sp>
        <p:nvSpPr>
          <p:cNvPr id="4" name="AutoShape 4"/>
          <p:cNvSpPr/>
          <p:nvPr/>
        </p:nvSpPr>
        <p:spPr>
          <a:xfrm>
            <a:off x="4592607" y="0"/>
            <a:ext cx="4819650" cy="5491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929096" y="5855836"/>
            <a:ext cx="38799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1" i="0" spc="338">
                <a:solidFill>
                  <a:srgbClr val="252827"/>
                </a:solidFill>
                <a:latin typeface="Oswald"/>
              </a:rPr>
              <a:t>СТОМАТОЛОГИЯ</a:t>
            </a:r>
          </a:p>
        </p:txBody>
      </p:sp>
      <p:sp>
        <p:nvSpPr>
          <p:cNvPr id="9" name="AutoShape 9"/>
          <p:cNvSpPr/>
          <p:nvPr/>
        </p:nvSpPr>
        <p:spPr>
          <a:xfrm>
            <a:off x="0" y="5143500"/>
            <a:ext cx="18305493" cy="51435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-2632" y="-6445"/>
            <a:ext cx="4595239" cy="514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9144000" y="-19050"/>
            <a:ext cx="4570443" cy="5168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3714443" y="-19050"/>
            <a:ext cx="4573557" cy="5162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97134" y="1895567"/>
            <a:ext cx="4455971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ru-RU" sz="2660" b="1" i="0" spc="311" dirty="0" smtClean="0">
                <a:solidFill>
                  <a:srgbClr val="252827"/>
                </a:solidFill>
                <a:latin typeface="Oswald"/>
              </a:rPr>
              <a:t>СТОМАТОЛОГИЯ ДЕТСКАЯ</a:t>
            </a:r>
            <a:endParaRPr lang="en-US" sz="2660" b="1" i="0" spc="31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335157" y="1798566"/>
            <a:ext cx="4162369" cy="50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ru-RU" sz="2660" b="1" i="0" spc="321" dirty="0" smtClean="0">
                <a:solidFill>
                  <a:srgbClr val="252827"/>
                </a:solidFill>
                <a:latin typeface="Oswald"/>
              </a:rPr>
              <a:t>РЕНТГЕНОЛОГИЯ</a:t>
            </a:r>
            <a:endParaRPr lang="en-US" sz="2660" b="1" i="0" spc="32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137656" y="1740361"/>
            <a:ext cx="3686119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ru-RU" sz="2660" b="1" i="0" spc="321" dirty="0" smtClean="0">
                <a:solidFill>
                  <a:srgbClr val="252827"/>
                </a:solidFill>
                <a:latin typeface="Oswald"/>
              </a:rPr>
              <a:t>ФИЗИОТЕРАПЕВТИ-ЧЕСКОЕ ЛЕЧЕНИЕ</a:t>
            </a:r>
            <a:endParaRPr lang="en-US" sz="2660" b="1" i="0" spc="32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7290293" y="1022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7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45" name="TextBox 16"/>
          <p:cNvSpPr txBox="1"/>
          <p:nvPr/>
        </p:nvSpPr>
        <p:spPr>
          <a:xfrm>
            <a:off x="4672698" y="1914543"/>
            <a:ext cx="4467169" cy="38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ru-RU" sz="2660" b="1" i="0" spc="311" dirty="0" smtClean="0">
                <a:solidFill>
                  <a:srgbClr val="252827"/>
                </a:solidFill>
                <a:latin typeface="Oswald"/>
              </a:rPr>
              <a:t>ОРТОДОНТИЯ</a:t>
            </a:r>
            <a:endParaRPr lang="en-US" sz="2660" b="1" i="0" spc="311" dirty="0">
              <a:solidFill>
                <a:srgbClr val="252827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90293" y="1212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8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4098" name="Picture 2" descr="http://stomsaf.zdrav.admin-smolensk.ru/admin/elfinder-1.2/files/lizensi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2615" r="1296" b="2572"/>
          <a:stretch/>
        </p:blipFill>
        <p:spPr bwMode="auto">
          <a:xfrm>
            <a:off x="5105400" y="-30805"/>
            <a:ext cx="7086600" cy="103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90293" y="1212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Oswald"/>
              </a:rPr>
              <a:t>9</a:t>
            </a:r>
            <a:endParaRPr lang="en-US" sz="2400" b="1" dirty="0">
              <a:solidFill>
                <a:srgbClr val="FFFFFF"/>
              </a:solidFill>
              <a:latin typeface="Oswald"/>
            </a:endParaRPr>
          </a:p>
        </p:txBody>
      </p:sp>
      <p:pic>
        <p:nvPicPr>
          <p:cNvPr id="8194" name="Picture 2" descr="http://stomsaf.zdrav.admin-smolensk.ru/admin/elfinder-1.2/files/lizensia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3248" r="3922" b="2654"/>
          <a:stretch/>
        </p:blipFill>
        <p:spPr bwMode="auto">
          <a:xfrm>
            <a:off x="5257800" y="-23620"/>
            <a:ext cx="7151732" cy="103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1466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</TotalTime>
  <Words>256</Words>
  <Application>Microsoft Office PowerPoint</Application>
  <PresentationFormat>Произвольный</PresentationFormat>
  <Paragraphs>97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Trebuchet MS</vt:lpstr>
      <vt:lpstr>Oswald</vt:lpstr>
      <vt:lpstr>Arial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16, 2020</dc:title>
  <dc:creator>Алла В. Радецкая</dc:creator>
  <cp:lastModifiedBy>RePack by Diakov</cp:lastModifiedBy>
  <cp:revision>40</cp:revision>
  <dcterms:created xsi:type="dcterms:W3CDTF">2006-08-16T00:00:00Z</dcterms:created>
  <dcterms:modified xsi:type="dcterms:W3CDTF">2019-06-06T05:58:17Z</dcterms:modified>
  <dc:identifier>DADU2911hBE</dc:identifier>
</cp:coreProperties>
</file>